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69F20E-761D-47D8-BD18-D523471760CC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21DFA-8D90-4B17-8F90-044E8542EE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20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CA93B-4F55-4632-A40B-07E9AD289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13D4F-A0C4-4810-B007-4DD0FB546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88100-5610-4EBF-B5E2-9041EBE8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1854-DDBC-48B1-B756-2AB336850141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D8F3C-2EFC-4407-8D9A-C2723272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82CD7-4FFB-4207-A2E2-D4A530C66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A6004-94ED-4ED3-8FBC-04EFE4BC5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4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E7C1C-2E37-4FCD-9C43-2E0F8E178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7922D-136E-4343-81CB-8BF61DB5A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F7195-3C09-4339-AC6D-61E8FD137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96DD6-9C99-40D2-808E-450B3BECD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0D341-46A3-4A14-AE7B-CF59C374E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520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9708C-5A8E-4199-AF30-A32D553EC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01588-C946-4947-88ED-459662732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1B1FD-D593-4333-9051-F3FAF654A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28FD52-2C48-452D-9758-01D5C9B07DBD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50FEF-F394-4567-BD86-41F34A9A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41CF6-D9C6-4209-A60A-F29288E3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91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F68DA-A68E-4812-ACB1-A2E08D7F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A3FC4-E364-41F6-80AE-4B7860447E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3A543-C4D8-49A9-B2C0-6540400C0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B3BE5-2C03-434B-AE77-91988DAED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FB07A8-FBF7-474C-8273-7891D1346C6E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E441A-2095-4633-A806-6A82F779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97810-8732-4DB4-A5C3-AE118942D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86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E1253-16F6-419B-8310-0DF90E65D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6CC48-EAA8-4334-A882-E034ABCD8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301CD6-6577-4190-B2E7-134164593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8E8C37-64DC-4E5A-9FEC-7A7A136ABB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FF1946-6A8F-44FF-8FE7-170D3ADC1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900F01-9614-4799-9AAF-EF999A025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973990-5EBE-435C-9493-C01F795D7ED4}" type="datetime1">
              <a:rPr lang="nl-NL" smtClean="0"/>
              <a:t>13-3-2018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E3A5E9-4356-41B1-A5BD-F033B551F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FE7060-6104-4CC2-AD7D-9AD482BB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64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1C43A-CE77-46CF-9590-4281AA78F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41634C-EA52-4587-8976-29575614A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290AF2-7E26-4F6B-B42A-8582F3C8D16D}" type="datetime1">
              <a:rPr lang="nl-NL" smtClean="0"/>
              <a:t>13-3-2018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59A58-0B7E-4B6C-A187-1FDD5F77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A7D252-3046-4158-B9FC-B69A1EFA8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0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02B4C5-D11D-48C6-873C-4DA7EC61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DDC7-FBF4-48C5-967B-B1B7050F5E2C}" type="datetime1">
              <a:rPr lang="nl-NL" smtClean="0"/>
              <a:t>13-3-2018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46B3B5-6AB4-4A75-B6FD-976EB378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66B25-AF6B-42C1-B5F7-C6C9166F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A6004-94ED-4ED3-8FBC-04EFE4BC54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23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823EA-4934-42AD-8C10-D6BFECC6A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9959C-1DC0-42EE-BDC0-F4DFD77B9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392B0-D02A-46F7-A4B7-3EBE35D50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256A3-5F95-4AEC-A1C7-AA337C080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803249-6F27-46A6-9874-A9E2304ADCC3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99845-8864-4795-A5DC-9A9111EC8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40C08-C2BF-44D4-8393-3D48DFE56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0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35E0D-119F-4BEE-A858-4330F2816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F68768-B7D5-45E3-8723-78B87C9610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C1891-7BF3-42F6-AE39-259D952B4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D81E9-A43C-4CA7-BC40-356C403C4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8FF8D3-37E8-4527-B37F-D5B7B3D60FF2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CE7D0-CF08-48A7-A62C-600845A19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573CC-804C-4D5B-90D8-779E042CF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7715-DDE1-42F2-A234-83F09B61E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83AE2-9228-40CE-8AC9-D4A656F17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30666-6B21-43A8-BF8D-EBF3B4CA0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A7290E-278F-4A3F-92BC-218BFA920144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F7B11-CEA0-4930-A19F-A024D68D0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421B4-10CA-4CCE-A4E5-61E6B6888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50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DB1597-1DA9-4DC8-9FF9-D5413330AA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976B1-9529-42FE-891F-34BCB74B7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8A508-8373-4099-98B8-35462525D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E04525F-258A-4F9A-9343-1193E0B7C73B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FF3EA-52D8-4686-8836-04DF0F06A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28107-F7F8-4906-B7A0-7ACE36F4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80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21CFB1-CFE4-49F1-AD5F-9C3BA788D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E3943-89AD-4F20-A212-1BBAB8595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1F621-5AAA-4702-8E2D-9D0C40A7C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1F32566-B8AF-44B1-AEF0-0E122AB8E973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0F4E0-FF5D-4D8E-B1B2-7528769F7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Fun met Electronica: Arduino Basis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7F3C8-418F-4A20-AD43-0EC0C370F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99A6004-94ED-4ED3-8FBC-04EFE4BC54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80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FEE29-EC76-4A23-8F41-3F3B64843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Arduino Basis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F0823-59BB-44C6-A194-A516B2932A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numCol="2"/>
          <a:lstStyle/>
          <a:p>
            <a:pPr algn="l"/>
            <a:r>
              <a:rPr lang="nl-NL" b="1" dirty="0"/>
              <a:t>Frank Hagenaars</a:t>
            </a:r>
          </a:p>
          <a:p>
            <a:pPr algn="l"/>
            <a:r>
              <a:rPr lang="nl-NL" dirty="0"/>
              <a:t>Docent O&amp;O en T&amp;T</a:t>
            </a:r>
          </a:p>
          <a:p>
            <a:pPr algn="l"/>
            <a:r>
              <a:rPr lang="nl-NL" dirty="0"/>
              <a:t>Trainer/Adviseur FmE</a:t>
            </a:r>
          </a:p>
          <a:p>
            <a:pPr algn="l"/>
            <a:r>
              <a:rPr lang="nl-NL" b="1" dirty="0"/>
              <a:t>Erik Hagenaars</a:t>
            </a:r>
          </a:p>
          <a:p>
            <a:pPr algn="l"/>
            <a:r>
              <a:rPr lang="nl-NL" dirty="0"/>
              <a:t>MSc student Electrical Engineering</a:t>
            </a:r>
          </a:p>
          <a:p>
            <a:pPr algn="l"/>
            <a:r>
              <a:rPr lang="nl-NL" dirty="0"/>
              <a:t>Trainer FmE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D205D-8717-4DD6-81F6-6F13C59A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F2123-95E7-4983-9FEA-77640678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FC6D-09B3-49AB-9A15-AD1168F8E8CF}" type="datetime1">
              <a:rPr lang="nl-NL" smtClean="0"/>
              <a:t>13-3-2018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417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8D12-DC8A-41CD-8552-4AC28B29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25450-C9C9-414C-98FC-95B49041AD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Over Arduino</a:t>
            </a:r>
          </a:p>
          <a:p>
            <a:endParaRPr lang="nl-NL" dirty="0"/>
          </a:p>
          <a:p>
            <a:r>
              <a:rPr lang="nl-NL" dirty="0"/>
              <a:t>Over Fun met Electronica</a:t>
            </a:r>
          </a:p>
          <a:p>
            <a:endParaRPr lang="nl-NL" dirty="0"/>
          </a:p>
          <a:p>
            <a:r>
              <a:rPr lang="nl-NL" dirty="0"/>
              <a:t>Aanpak van de lessen</a:t>
            </a:r>
          </a:p>
          <a:p>
            <a:endParaRPr lang="nl-NL" dirty="0"/>
          </a:p>
          <a:p>
            <a:r>
              <a:rPr lang="nl-NL" dirty="0"/>
              <a:t>Overzicht van de lessen</a:t>
            </a:r>
          </a:p>
          <a:p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C27F9F-CDF0-499F-8A86-E6E73B6443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 dirty="0"/>
              <a:t>Uitleg componenten</a:t>
            </a:r>
          </a:p>
          <a:p>
            <a:endParaRPr lang="nl-NL" dirty="0"/>
          </a:p>
          <a:p>
            <a:r>
              <a:rPr lang="nl-NL" dirty="0"/>
              <a:t>Uitleg Arduino/</a:t>
            </a:r>
            <a:r>
              <a:rPr lang="nl-NL" dirty="0" err="1"/>
              <a:t>Ardublocks</a:t>
            </a:r>
            <a:endParaRPr lang="nl-NL" dirty="0"/>
          </a:p>
          <a:p>
            <a:endParaRPr lang="nl-NL" dirty="0"/>
          </a:p>
          <a:p>
            <a:r>
              <a:rPr lang="nl-NL" dirty="0"/>
              <a:t>Aan de slag!</a:t>
            </a:r>
          </a:p>
          <a:p>
            <a:endParaRPr lang="nl-NL" dirty="0"/>
          </a:p>
          <a:p>
            <a:r>
              <a:rPr lang="nl-NL" dirty="0"/>
              <a:t>Afsluiting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FA93B-F53D-4578-BDF1-D1DF100E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7AEC5-F81B-47D8-83A2-1319C80A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16777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900E-6F63-4770-9054-13E1CEFEE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Arduino: op ‘t Rijks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B31BF-40A5-4200-9143-D0545440F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Doe-middag</a:t>
            </a:r>
          </a:p>
          <a:p>
            <a:r>
              <a:rPr lang="nl-NL" dirty="0"/>
              <a:t>Klas 2: Workshop en project</a:t>
            </a:r>
          </a:p>
          <a:p>
            <a:r>
              <a:rPr lang="nl-NL" dirty="0"/>
              <a:t>Klas 4: Meetplan</a:t>
            </a:r>
          </a:p>
          <a:p>
            <a:endParaRPr lang="nl-NL" dirty="0"/>
          </a:p>
          <a:p>
            <a:r>
              <a:rPr lang="nl-NL" dirty="0"/>
              <a:t>Keuzeprojecten</a:t>
            </a:r>
          </a:p>
          <a:p>
            <a:r>
              <a:rPr lang="nl-NL" dirty="0"/>
              <a:t>Meesterproeven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D5AC8-CF17-40DD-854C-F27C79B6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07A8-FBF7-474C-8273-7891D1346C6E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66403-74A3-4DEC-894C-E28E17596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7" name="Afbeelding 1">
            <a:extLst>
              <a:ext uri="{FF2B5EF4-FFF2-40B4-BE49-F238E27FC236}">
                <a16:creationId xmlns:a16="http://schemas.microsoft.com/office/drawing/2014/main" id="{B957B862-8B53-40FF-850A-D623328B64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2" t="13057" r="13207"/>
          <a:stretch/>
        </p:blipFill>
        <p:spPr>
          <a:xfrm>
            <a:off x="8646037" y="1701112"/>
            <a:ext cx="2809876" cy="3024960"/>
          </a:xfrm>
          <a:prstGeom prst="rect">
            <a:avLst/>
          </a:prstGeom>
        </p:spPr>
      </p:pic>
      <p:pic>
        <p:nvPicPr>
          <p:cNvPr id="8" name="Afbeelding 1">
            <a:extLst>
              <a:ext uri="{FF2B5EF4-FFF2-40B4-BE49-F238E27FC236}">
                <a16:creationId xmlns:a16="http://schemas.microsoft.com/office/drawing/2014/main" id="{A4F62015-4C45-4ED0-ACE0-D06487358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9936" r="23226" b="1501"/>
          <a:stretch/>
        </p:blipFill>
        <p:spPr>
          <a:xfrm rot="5400000">
            <a:off x="5637688" y="2024063"/>
            <a:ext cx="2594142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82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9B305-164A-4242-9E9C-61C0654C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 Arduino: Competities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0C37D1-CC3F-4644-B460-A128C41F6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CANSAT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E4EF51C-0877-46F2-96E6-ACB5399CB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/>
              <a:t>Multiflexmeter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8EC46-734F-442A-BAC1-D398415E1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04FC3-0C20-4CFD-84F2-CADE105F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1BED3BD-0940-4607-AB3A-EAEE106766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671762"/>
            <a:ext cx="3186943" cy="3523647"/>
          </a:xfrm>
          <a:prstGeom prst="rect">
            <a:avLst/>
          </a:prstGeom>
        </p:spPr>
      </p:pic>
      <p:pic>
        <p:nvPicPr>
          <p:cNvPr id="11" name="Afbeelding 7">
            <a:extLst>
              <a:ext uri="{FF2B5EF4-FFF2-40B4-BE49-F238E27FC236}">
                <a16:creationId xmlns:a16="http://schemas.microsoft.com/office/drawing/2014/main" id="{98CB4B03-9C95-4585-BC35-DEA2F175B00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06638" y="2666016"/>
            <a:ext cx="4308100" cy="369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69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D101-A97C-4E82-9A43-7F26E5F5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Fun met Electronica: Websites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307C8-0078-46F6-9022-B339ABD4D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Training en Scholingen:		training.funmetelectronica.nl</a:t>
            </a:r>
          </a:p>
          <a:p>
            <a:r>
              <a:rPr lang="nl-NL" dirty="0"/>
              <a:t>Webshop:				shop.funmetelectronica.nl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43388-FFFB-4699-9CF1-CA1669A28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4EA69-B671-493D-A34B-618448E7F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F8935F-AF30-443D-9212-54F3DF888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77" t="13629" r="10257" b="19674"/>
          <a:stretch/>
        </p:blipFill>
        <p:spPr>
          <a:xfrm>
            <a:off x="2413346" y="3009530"/>
            <a:ext cx="6802006" cy="316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12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FF0F-E36F-4510-B221-43EBA32D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Fun met Electronica: Websites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D4319-C614-49F9-9BA8-81B9646AB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Training en Tutorials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A2C209-4F2B-43EA-AF33-56931BF716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/>
              <a:t>Webshop voor componenten en kits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5F9276-01E7-49E6-8486-B053DB45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3990-5EBE-435C-9493-C01F795D7ED4}" type="datetime1">
              <a:rPr lang="nl-NL" smtClean="0"/>
              <a:t>13-3-2018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EF437-D5E3-46AD-AE19-F4EF19D2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D92E7579-F015-4776-A0F8-FDBD07CF160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20283" t="13094" r="21359" b="6473"/>
          <a:stretch/>
        </p:blipFill>
        <p:spPr>
          <a:xfrm>
            <a:off x="6387487" y="2505075"/>
            <a:ext cx="4752613" cy="3684588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4F15C7B-CCEF-47FB-81A2-4D15BB193D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7344" t="24514" r="19062" b="15972"/>
          <a:stretch/>
        </p:blipFill>
        <p:spPr>
          <a:xfrm>
            <a:off x="839788" y="2989809"/>
            <a:ext cx="5157787" cy="271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2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FF0F-E36F-4510-B221-43EBA32D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Fun met Electronica: </a:t>
            </a:r>
            <a:r>
              <a:rPr lang="en-GB" dirty="0" err="1"/>
              <a:t>Aanbod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D4319-C614-49F9-9BA8-81B9646AB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Verschillende Trainingen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5F9276-01E7-49E6-8486-B053DB45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3990-5EBE-435C-9493-C01F795D7ED4}" type="datetime1">
              <a:rPr lang="nl-NL" smtClean="0"/>
              <a:t>13-3-2018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EF437-D5E3-46AD-AE19-F4EF19D2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25C7EB-B062-4F8D-B3A3-7421B22093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68" t="34620" r="12631" b="29590"/>
          <a:stretch/>
        </p:blipFill>
        <p:spPr>
          <a:xfrm>
            <a:off x="838200" y="2635516"/>
            <a:ext cx="10515600" cy="273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66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2361-D590-4986-84EF-3F50A49C7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Aanpak van de lessen: werkwijze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19610-1305-492A-80F9-6E625BECB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NL" dirty="0"/>
              <a:t>Via de website: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Lees de les door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Bouw de opstelling na	(schema op de website)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Upload de code: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/>
              <a:t>Opstelling werkt: ga naar volgende punt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/>
              <a:t>Opstelling werkt niet: fout in het bouwen of uploaden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Verander de code naar de opdracht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Naar volgende opdracht bij succes</a:t>
            </a:r>
          </a:p>
          <a:p>
            <a:r>
              <a:rPr lang="nl-NL" dirty="0"/>
              <a:t>Voor vragen: roep ons</a:t>
            </a:r>
          </a:p>
          <a:p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A3293-6632-4ACB-92E5-3E0A565F2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A60F5-A0D0-430A-9EBB-D955F2227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908089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F2A0-FE4A-4807-AC11-6E11A6EB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Overzicht van de lessen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EF72C-CF22-4F8F-899F-A38B16B004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Led blink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Meer leds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Knop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En/Of functie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AnalogSerial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AnalogDigital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Tonekeyboard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Servo met Pot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346CE-B3E4-4FEB-A722-C25A2D26E0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9"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Servo met Knop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Motor TIP120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DigitalAnalog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Analog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Temperature LCD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Stappenmotor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Parkeersensor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SOS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4D4C3-0CDA-4062-AD5D-7E7176431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07A8-FBF7-474C-8273-7891D1346C6E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1FFA8-0C81-4006-AEA8-A6FC89C04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2294464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F54C-E0DF-431D-9FB5-13BA863AC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Uitleg componenten: Breadboard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ECFCB8-A895-4002-8E9C-EC3C6A1E53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Om componenten op te monteren</a:t>
            </a:r>
          </a:p>
          <a:p>
            <a:r>
              <a:rPr lang="nl-NL" dirty="0"/>
              <a:t>Zonder te solderen</a:t>
            </a:r>
          </a:p>
          <a:p>
            <a:r>
              <a:rPr lang="nl-NL" dirty="0"/>
              <a:t>Makkelijke aansluiting</a:t>
            </a:r>
          </a:p>
          <a:p>
            <a:endParaRPr lang="nl-NL" dirty="0"/>
          </a:p>
          <a:p>
            <a:r>
              <a:rPr lang="nl-NL" dirty="0"/>
              <a:t>Buitenkant verticaal verbonden</a:t>
            </a:r>
          </a:p>
          <a:p>
            <a:r>
              <a:rPr lang="nl-NL" dirty="0"/>
              <a:t>Middelste horizontaal verbonden</a:t>
            </a:r>
          </a:p>
          <a:p>
            <a:r>
              <a:rPr lang="nl-NL" dirty="0"/>
              <a:t>Gescheiden met een ‘brug’</a:t>
            </a:r>
          </a:p>
          <a:p>
            <a:endParaRPr lang="nl-NL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4D01CAA-AB5E-446E-94BC-12EF36241C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168" y="1916512"/>
            <a:ext cx="2857268" cy="416956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8C2BA-76C8-4546-8E80-6707BA97C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B9B3-F98E-4FB4-8596-A7343AC1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2393606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1D63F-4794-4AD2-8377-F825432F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Uitleg componenten: Jumper </a:t>
            </a:r>
            <a:r>
              <a:rPr lang="nl-NL" dirty="0" err="1"/>
              <a:t>wires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B28AE-96B9-4A98-A439-54930C2B29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145316" cy="4351338"/>
          </a:xfrm>
        </p:spPr>
        <p:txBody>
          <a:bodyPr/>
          <a:lstStyle/>
          <a:p>
            <a:r>
              <a:rPr lang="nl-NL" dirty="0"/>
              <a:t>Om componenten te verbinden met elkaar</a:t>
            </a:r>
          </a:p>
          <a:p>
            <a:r>
              <a:rPr lang="nl-NL" dirty="0"/>
              <a:t>Niet hufterproef</a:t>
            </a:r>
          </a:p>
          <a:p>
            <a:r>
              <a:rPr lang="nl-NL" dirty="0"/>
              <a:t>Heel goedkoop</a:t>
            </a:r>
          </a:p>
          <a:p>
            <a:endParaRPr lang="nl-NL" dirty="0"/>
          </a:p>
          <a:p>
            <a:r>
              <a:rPr lang="nl-NL" dirty="0"/>
              <a:t>3 versies:</a:t>
            </a:r>
          </a:p>
          <a:p>
            <a:pPr lvl="1"/>
            <a:r>
              <a:rPr lang="nl-NL" dirty="0"/>
              <a:t>Male-male</a:t>
            </a:r>
          </a:p>
          <a:p>
            <a:pPr lvl="1"/>
            <a:r>
              <a:rPr lang="nl-NL" dirty="0"/>
              <a:t>Male-</a:t>
            </a:r>
            <a:r>
              <a:rPr lang="nl-NL" dirty="0" err="1"/>
              <a:t>female</a:t>
            </a:r>
            <a:endParaRPr lang="nl-NL" dirty="0"/>
          </a:p>
          <a:p>
            <a:pPr lvl="1"/>
            <a:r>
              <a:rPr lang="nl-NL" dirty="0" err="1"/>
              <a:t>Female-female</a:t>
            </a:r>
            <a:endParaRPr lang="nl-NL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B8DD2CF-9F4C-4893-9F3D-E0655E53E2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70"/>
          <a:stretch/>
        </p:blipFill>
        <p:spPr>
          <a:xfrm>
            <a:off x="5578163" y="2373988"/>
            <a:ext cx="3665434" cy="3802975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D9965-E02A-4308-A222-2EC2EAF81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07A8-FBF7-474C-8273-7891D1346C6E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66B2B-640E-45D7-85B3-2D8EA3A6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3287956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8D520-5FF0-493F-A420-A2CB53004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Uitleg componenten: Knop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6C387-1B7F-4386-B8DD-50DA00B975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219825" cy="4351338"/>
          </a:xfrm>
        </p:spPr>
        <p:txBody>
          <a:bodyPr/>
          <a:lstStyle/>
          <a:p>
            <a:r>
              <a:rPr lang="nl-NL" dirty="0"/>
              <a:t>Verbreekt verbindingen</a:t>
            </a:r>
          </a:p>
          <a:p>
            <a:r>
              <a:rPr lang="nl-NL" dirty="0"/>
              <a:t>Sluit aan wanneer op de knop gedrukt wordt</a:t>
            </a:r>
          </a:p>
          <a:p>
            <a:endParaRPr lang="nl-NL" dirty="0"/>
          </a:p>
          <a:p>
            <a:r>
              <a:rPr lang="nl-NL" dirty="0"/>
              <a:t>Verbonden verticaal</a:t>
            </a:r>
          </a:p>
          <a:p>
            <a:r>
              <a:rPr lang="nl-NL" dirty="0"/>
              <a:t>Knop ingedrukt: verbonden horizontaal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8C82F39-7988-49DC-9A75-DD24C56D07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95" b="31087"/>
          <a:stretch/>
        </p:blipFill>
        <p:spPr>
          <a:xfrm>
            <a:off x="7718395" y="866837"/>
            <a:ext cx="4114799" cy="4024765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D8E42-8A34-422C-89B0-04505742F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07A8-FBF7-474C-8273-7891D1346C6E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8575F-2B4B-4ECB-B1C2-7E3FEDFB0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128D93-5BBA-4B5A-BF2A-7A034CEAF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178" y="4797707"/>
            <a:ext cx="2750843" cy="97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2706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686BF-0D68-46A2-AB43-02D9E812E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Uitleg componenten: 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C453F-7C77-4F19-B043-B88CD5841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77290" cy="4351338"/>
          </a:xfrm>
        </p:spPr>
        <p:txBody>
          <a:bodyPr/>
          <a:lstStyle/>
          <a:p>
            <a:r>
              <a:rPr lang="nl-NL" dirty="0"/>
              <a:t>Geeft licht als er een stroom doorheen gaat</a:t>
            </a:r>
          </a:p>
          <a:p>
            <a:r>
              <a:rPr lang="nl-NL" dirty="0"/>
              <a:t>Stroom kan maar één richting stromen</a:t>
            </a:r>
          </a:p>
          <a:p>
            <a:endParaRPr lang="nl-NL" dirty="0"/>
          </a:p>
          <a:p>
            <a:r>
              <a:rPr lang="nl-NL" dirty="0"/>
              <a:t>Lange kant is de plus</a:t>
            </a:r>
          </a:p>
          <a:p>
            <a:r>
              <a:rPr lang="nl-NL" dirty="0"/>
              <a:t>Korte kant is de min</a:t>
            </a:r>
          </a:p>
          <a:p>
            <a:endParaRPr lang="nl-NL" dirty="0"/>
          </a:p>
          <a:p>
            <a:r>
              <a:rPr lang="nl-NL" dirty="0"/>
              <a:t>Doet de led het niet? draai deze om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22C1B84-6BBC-4862-839C-799A2865A5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490" y="1825625"/>
            <a:ext cx="4738310" cy="3076181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BA353-1545-48CB-BF4D-B42EAB86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07A8-FBF7-474C-8273-7891D1346C6E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83CA2-E8ED-4C59-A175-3E64972C5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2566126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704BF-0CFF-412B-960A-0E42839F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Uitleg componenten: Weerstand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99C4E2-70BA-4EB2-A16C-0700FB7FA0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219825" cy="4351338"/>
          </a:xfrm>
        </p:spPr>
        <p:txBody>
          <a:bodyPr/>
          <a:lstStyle/>
          <a:p>
            <a:r>
              <a:rPr lang="nl-NL" dirty="0"/>
              <a:t>Gebruikt om de stroom of spanning te beïnvloeden</a:t>
            </a:r>
          </a:p>
          <a:p>
            <a:r>
              <a:rPr lang="nl-NL" dirty="0"/>
              <a:t>Vaak nodig bij leds en knoppen</a:t>
            </a:r>
          </a:p>
          <a:p>
            <a:endParaRPr lang="nl-NL" dirty="0"/>
          </a:p>
          <a:p>
            <a:r>
              <a:rPr lang="nl-NL" dirty="0"/>
              <a:t>Specifieke kleurencode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BF74795-0E1A-49E4-BB78-23142CC5CD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8" r="33640"/>
          <a:stretch/>
        </p:blipFill>
        <p:spPr>
          <a:xfrm>
            <a:off x="7339664" y="1825625"/>
            <a:ext cx="4014136" cy="30797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DA507-5FB6-4B37-A1C4-506395C2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56E49-5D6B-4E0A-B582-2C2E5BAE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94007B-A4F9-4BA2-A075-535AB0BA5A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24" b="2722"/>
          <a:stretch/>
        </p:blipFill>
        <p:spPr>
          <a:xfrm>
            <a:off x="1167465" y="4332582"/>
            <a:ext cx="2695575" cy="202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74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C4358-21BA-4452-8375-1BB9D1720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Uitleg componenten: Arduino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4056AD4-CD82-427A-BEDD-F22E869C34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6296148" cy="4351338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C3E43-01C5-436E-9020-E064D4C3C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07A8-FBF7-474C-8273-7891D1346C6E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38CA6-62B7-4649-808B-85FA6B525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95F270-D51D-4932-9792-4443F101CC49}"/>
              </a:ext>
            </a:extLst>
          </p:cNvPr>
          <p:cNvSpPr txBox="1"/>
          <p:nvPr/>
        </p:nvSpPr>
        <p:spPr>
          <a:xfrm>
            <a:off x="7534275" y="1466850"/>
            <a:ext cx="42862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</a:rPr>
              <a:t>Digitale pinnen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</a:rPr>
              <a:t>Analoge pinnen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</a:rPr>
              <a:t>USB aansluiting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</a:rPr>
              <a:t>Reset knop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</a:rPr>
              <a:t>Voeding en GND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DB0375-12A8-40D6-84C8-AB07D4F1EB00}"/>
              </a:ext>
            </a:extLst>
          </p:cNvPr>
          <p:cNvSpPr txBox="1"/>
          <p:nvPr/>
        </p:nvSpPr>
        <p:spPr>
          <a:xfrm>
            <a:off x="5012924" y="1027906"/>
            <a:ext cx="1083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94B293-A308-4E9B-B083-6945AD7BF632}"/>
              </a:ext>
            </a:extLst>
          </p:cNvPr>
          <p:cNvSpPr txBox="1"/>
          <p:nvPr/>
        </p:nvSpPr>
        <p:spPr>
          <a:xfrm>
            <a:off x="6592810" y="5873811"/>
            <a:ext cx="1083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12591B-D4C9-4E2C-A0FB-CF0D2F185377}"/>
              </a:ext>
            </a:extLst>
          </p:cNvPr>
          <p:cNvSpPr txBox="1"/>
          <p:nvPr/>
        </p:nvSpPr>
        <p:spPr>
          <a:xfrm>
            <a:off x="386487" y="2535754"/>
            <a:ext cx="1083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7F817F-EFE6-42DA-977C-69BC9F36EFDB}"/>
              </a:ext>
            </a:extLst>
          </p:cNvPr>
          <p:cNvSpPr txBox="1"/>
          <p:nvPr/>
        </p:nvSpPr>
        <p:spPr>
          <a:xfrm>
            <a:off x="1479920" y="1016853"/>
            <a:ext cx="1083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9DB9AB-A366-471F-B99D-C8ED2068B7EC}"/>
              </a:ext>
            </a:extLst>
          </p:cNvPr>
          <p:cNvSpPr txBox="1"/>
          <p:nvPr/>
        </p:nvSpPr>
        <p:spPr>
          <a:xfrm>
            <a:off x="4366334" y="5940851"/>
            <a:ext cx="1083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84753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BEF7-53F1-4AF6-AB57-AD36C6C6E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Uitleg Arduino: IDE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741F69-376A-43BE-95B4-13289D8D0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233428" cy="4351338"/>
          </a:xfrm>
        </p:spPr>
        <p:txBody>
          <a:bodyPr/>
          <a:lstStyle/>
          <a:p>
            <a:r>
              <a:rPr lang="nl-NL" dirty="0"/>
              <a:t>Meer dan een tekst editor</a:t>
            </a:r>
          </a:p>
          <a:p>
            <a:r>
              <a:rPr lang="nl-NL" dirty="0"/>
              <a:t>Bestanden openen</a:t>
            </a:r>
          </a:p>
          <a:p>
            <a:endParaRPr lang="nl-NL" dirty="0"/>
          </a:p>
          <a:p>
            <a:r>
              <a:rPr lang="nl-NL" dirty="0"/>
              <a:t>Code compileren: checken op fouten</a:t>
            </a:r>
          </a:p>
          <a:p>
            <a:r>
              <a:rPr lang="nl-NL" dirty="0"/>
              <a:t>Code uploaden: naar de Arduino sturen</a:t>
            </a:r>
          </a:p>
          <a:p>
            <a:endParaRPr lang="nl-NL" dirty="0"/>
          </a:p>
          <a:p>
            <a:r>
              <a:rPr lang="nl-NL" dirty="0"/>
              <a:t>Seriële monitor: communicatie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C87343C-0706-4FD2-A1BF-CC3B5D5868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628" y="1249024"/>
            <a:ext cx="3958321" cy="480573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431B5-AD10-414C-A5C3-78A24E5FF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24E87-C7F1-4762-928D-4A0D94472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3846059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D5A7-6A26-4162-9CC9-C476B48D0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Uitleg </a:t>
            </a:r>
            <a:r>
              <a:rPr lang="nl-NL" dirty="0" err="1"/>
              <a:t>Ardublock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7D975-CEEE-4E6C-B523-A2698D584D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Eerst installeren</a:t>
            </a:r>
          </a:p>
          <a:p>
            <a:r>
              <a:rPr lang="nl-NL" dirty="0"/>
              <a:t>Via Hulpmiddelen -&gt; </a:t>
            </a:r>
            <a:r>
              <a:rPr lang="nl-NL" dirty="0" err="1"/>
              <a:t>ArduBlock</a:t>
            </a:r>
            <a:endParaRPr lang="nl-NL" dirty="0"/>
          </a:p>
          <a:p>
            <a:endParaRPr lang="nl-NL" dirty="0"/>
          </a:p>
          <a:p>
            <a:r>
              <a:rPr lang="nl-NL" dirty="0"/>
              <a:t>Geen code, maar blokken</a:t>
            </a:r>
          </a:p>
          <a:p>
            <a:r>
              <a:rPr lang="nl-NL" dirty="0"/>
              <a:t>Geschikt voor jonge kinderen</a:t>
            </a:r>
          </a:p>
          <a:p>
            <a:endParaRPr lang="nl-NL" dirty="0"/>
          </a:p>
          <a:p>
            <a:r>
              <a:rPr lang="nl-NL" dirty="0"/>
              <a:t>Heeft limieten</a:t>
            </a:r>
          </a:p>
          <a:p>
            <a:r>
              <a:rPr lang="nl-NL" dirty="0"/>
              <a:t>Voorkeur naar Arduino IDE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860695D-0E8A-4602-8AB8-4004085490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42685"/>
            <a:ext cx="5181600" cy="4317217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AAB23-D528-4E98-A88C-D6EFE4F07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07A8-FBF7-474C-8273-7891D1346C6E}" type="datetime1">
              <a:rPr lang="nl-NL" smtClean="0"/>
              <a:t>13-3-2018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310AB-9972-4D74-BE48-BDF01077C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3246888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63C3-0B37-43C1-8343-8CF64E6F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 de slag: Les 1 schema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7EFCEFD-81B0-47CA-9EC3-839A7184A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" y="1690688"/>
            <a:ext cx="9039225" cy="428783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3563A-043E-4C38-8CD6-94A8F8EA5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8307F-66A3-4A19-B649-6E57CAD1D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3853529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ABB5-04B4-4904-9D7A-C270A84CE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 de slag: Les 1 code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952DC67-AFC9-41D8-A56C-3CBD08E2D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5963" b="66217"/>
          <a:stretch/>
        </p:blipFill>
        <p:spPr>
          <a:xfrm>
            <a:off x="939010" y="1898650"/>
            <a:ext cx="10313980" cy="30607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64481-757B-42C7-8126-F4C6B153C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A8344-516E-46BE-B8D5-171F1691A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</p:spTree>
    <p:extLst>
      <p:ext uri="{BB962C8B-B14F-4D97-AF65-F5344CB8AC3E}">
        <p14:creationId xmlns:p14="http://schemas.microsoft.com/office/powerpoint/2010/main" val="761739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ABB5-04B4-4904-9D7A-C270A84CE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 de slag: Les 1 code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64481-757B-42C7-8126-F4C6B153C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A8344-516E-46BE-B8D5-171F1691A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E6A4C00-801C-4613-A6B6-39D43C30A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221" r="29534" b="45658"/>
          <a:stretch/>
        </p:blipFill>
        <p:spPr>
          <a:xfrm>
            <a:off x="1132033" y="1450388"/>
            <a:ext cx="9927934" cy="15946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345222-ADF6-419F-83AA-B4DB5283CE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94" r="50703" b="43056"/>
          <a:stretch/>
        </p:blipFill>
        <p:spPr>
          <a:xfrm>
            <a:off x="1132033" y="3429000"/>
            <a:ext cx="8373382" cy="250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81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ABB5-04B4-4904-9D7A-C270A84CE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 de slag: Les 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64481-757B-42C7-8126-F4C6B153C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13-3-2018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A8344-516E-46BE-B8D5-171F1691A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0E22A0-0E30-4B45-947B-5069BE98D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Upload: compileren gebeurd automatisch</a:t>
            </a:r>
          </a:p>
          <a:p>
            <a:r>
              <a:rPr lang="nl-NL" dirty="0"/>
              <a:t>Het lampje knippert!</a:t>
            </a:r>
          </a:p>
          <a:p>
            <a:endParaRPr lang="nl-NL" dirty="0"/>
          </a:p>
          <a:p>
            <a:r>
              <a:rPr lang="nl-NL" dirty="0"/>
              <a:t>Opdrachten: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Laat de led twee keer zo snel knipperen.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Laat de led 1 keer snel en 1 keer langzaam knipperen.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r>
              <a:rPr lang="nl-NL" dirty="0"/>
              <a:t>Klaar? Ga naar les 2!</a:t>
            </a:r>
          </a:p>
        </p:txBody>
      </p:sp>
    </p:spTree>
    <p:extLst>
      <p:ext uri="{BB962C8B-B14F-4D97-AF65-F5344CB8AC3E}">
        <p14:creationId xmlns:p14="http://schemas.microsoft.com/office/powerpoint/2010/main" val="3219268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567</Words>
  <Application>Microsoft Office PowerPoint</Application>
  <PresentationFormat>Widescreen</PresentationFormat>
  <Paragraphs>189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Arduino Basis Training</vt:lpstr>
      <vt:lpstr>Planning</vt:lpstr>
      <vt:lpstr>Over Arduino: op ‘t Rijks</vt:lpstr>
      <vt:lpstr>Over Arduino: Competities</vt:lpstr>
      <vt:lpstr>Over Fun met Electronica: Websites</vt:lpstr>
      <vt:lpstr>Over Fun met Electronica: Websites</vt:lpstr>
      <vt:lpstr>Over Fun met Electronica: Aanbod</vt:lpstr>
      <vt:lpstr>Aanpak van de lessen: werkwijze</vt:lpstr>
      <vt:lpstr>Overzicht van de lessen</vt:lpstr>
      <vt:lpstr>Uitleg componenten: Breadboard</vt:lpstr>
      <vt:lpstr>Uitleg componenten: Jumper wires</vt:lpstr>
      <vt:lpstr>Uitleg componenten: Knop</vt:lpstr>
      <vt:lpstr>Uitleg componenten: Led</vt:lpstr>
      <vt:lpstr>Uitleg componenten: Weerstand</vt:lpstr>
      <vt:lpstr>Uitleg componenten: Arduino</vt:lpstr>
      <vt:lpstr>Uitleg Arduino: IDE</vt:lpstr>
      <vt:lpstr>Uitleg Ardublock</vt:lpstr>
      <vt:lpstr>Aan de slag: Les 1 schema</vt:lpstr>
      <vt:lpstr>Aan de slag: Les 1 code</vt:lpstr>
      <vt:lpstr>Aan de slag: Les 1 code</vt:lpstr>
      <vt:lpstr>Aan de slag: Les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Arduino Basis Training</dc:title>
  <dc:creator>Erik Hagenaars</dc:creator>
  <cp:lastModifiedBy>Erik Hagenaars</cp:lastModifiedBy>
  <cp:revision>13</cp:revision>
  <dcterms:created xsi:type="dcterms:W3CDTF">2018-03-05T20:13:06Z</dcterms:created>
  <dcterms:modified xsi:type="dcterms:W3CDTF">2018-03-13T17:44:58Z</dcterms:modified>
</cp:coreProperties>
</file>